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5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media/image59.jpeg" ContentType="image/jpeg"/>
  <Override PartName="/ppt/media/image18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35.png" ContentType="image/png"/>
  <Override PartName="/ppt/media/image17.png" ContentType="image/png"/>
  <Override PartName="/ppt/media/image5.png" ContentType="image/png"/>
  <Override PartName="/ppt/media/image72.png" ContentType="image/png"/>
  <Override PartName="/ppt/media/image58.png" ContentType="image/png"/>
  <Override PartName="/ppt/media/image23.png" ContentType="image/png"/>
  <Override PartName="/ppt/media/image6.jpeg" ContentType="image/jpeg"/>
  <Override PartName="/ppt/media/image71.png" ContentType="image/png"/>
  <Override PartName="/ppt/media/image29.png" ContentType="image/png"/>
  <Override PartName="/ppt/media/image69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jpeg" ContentType="image/jpeg"/>
  <Override PartName="/ppt/media/image11.png" ContentType="image/png"/>
  <Override PartName="/ppt/media/image48.png" ContentType="image/png"/>
  <Override PartName="/ppt/media/image61.png" ContentType="image/png"/>
  <Override PartName="/ppt/media/image24.png" ContentType="image/png"/>
  <Override PartName="/ppt/media/image73.jpeg" ContentType="image/jpeg"/>
  <Override PartName="/ppt/media/image65.png" ContentType="image/png"/>
  <Override PartName="/ppt/media/image64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36.png" ContentType="image/png"/>
  <Override PartName="/ppt/media/image40.png" ContentType="image/png"/>
  <Override PartName="/ppt/media/image4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9577611-9E55-4BC1-8BC1-E5A69A21BDF8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280" cy="3080160"/>
          </a:xfrm>
          <a:prstGeom prst="rect">
            <a:avLst/>
          </a:prstGeom>
        </p:spPr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280" cy="359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3884760" y="8685360"/>
            <a:ext cx="296568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D9027C3-2146-4AEE-ADE0-60BCEEDF176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280" cy="3080160"/>
          </a:xfrm>
          <a:prstGeom prst="rect">
            <a:avLst/>
          </a:prstGeom>
        </p:spPr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280" cy="359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95" name="CustomShape 3"/>
          <p:cNvSpPr/>
          <p:nvPr/>
        </p:nvSpPr>
        <p:spPr>
          <a:xfrm>
            <a:off x="3884760" y="8685360"/>
            <a:ext cx="296568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E353F2E-0498-4112-9FCB-37FD530CC93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280" cy="3080160"/>
          </a:xfrm>
          <a:prstGeom prst="rect">
            <a:avLst/>
          </a:prstGeom>
        </p:spPr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280" cy="359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3884760" y="8685360"/>
            <a:ext cx="296568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804B96F-B3EF-45DA-B0E0-4A6C75A152A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280" cy="3080160"/>
          </a:xfrm>
          <a:prstGeom prst="rect">
            <a:avLst/>
          </a:prstGeom>
        </p:spPr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280" cy="359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3884760" y="8685360"/>
            <a:ext cx="2965680" cy="4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4B1DA1C-8E14-4E5E-B62B-3E2E44643CE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github.com/er-ssmohanty/ibm_daas_capstone/blob/main/current_notebooks/lab_jupyter_launch_site_location.ipynb" TargetMode="External"/><Relationship Id="rId3" Type="http://schemas.openxmlformats.org/officeDocument/2006/relationships/hyperlink" Target="https://github.com/er-ssmohanty/ibm_daas_capstone/blob/main/final_notebooks/lab_jupyter_launch_site_location.ipynb" TargetMode="External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github.com/er-ssmohanty/ibm_daas_capstone/blob/main/final_notebooks/SpaceX_Machine_Learning_Prediction_Part_5.ipynb" TargetMode="External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8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hyperlink" Target="https://github.com/er-ssmohanty/ibm_daas_capstone/blob/main/final_notebooks/SpaceX_Machine_Learning_Prediction_Part_5.ipynb" TargetMode="External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9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888480" y="4568760"/>
            <a:ext cx="25084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51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098080" cy="6231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4C616B0-27EE-40B0-B62C-2AA7F7AAD5C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770040" y="1825560"/>
            <a:ext cx="896940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dummy variables from categorical variables and</a:t>
            </a:r>
            <a:endParaRPr b="0" lang="en-IN" sz="22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remove the original categorical columns</a:t>
            </a:r>
            <a:endParaRPr b="0" lang="en-IN" sz="2200" spc="-1" strike="noStrike">
              <a:latin typeface="Arial"/>
            </a:endParaRPr>
          </a:p>
          <a:p>
            <a:pPr marL="216000" indent="-21168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540000" y="180000"/>
            <a:ext cx="109681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324800"/>
            <a:ext cx="1255680" cy="4708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2880000" y="1324800"/>
            <a:ext cx="1975680" cy="4708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5580000" y="1324800"/>
            <a:ext cx="2695680" cy="4708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9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7"/>
          <p:cNvSpPr/>
          <p:nvPr/>
        </p:nvSpPr>
        <p:spPr>
          <a:xfrm>
            <a:off x="5220000" y="2340000"/>
            <a:ext cx="3775680" cy="535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2" name="CustomShape 8"/>
          <p:cNvSpPr/>
          <p:nvPr/>
        </p:nvSpPr>
        <p:spPr>
          <a:xfrm>
            <a:off x="5220000" y="3420000"/>
            <a:ext cx="3775680" cy="535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3" name="CustomShape 9"/>
          <p:cNvSpPr/>
          <p:nvPr/>
        </p:nvSpPr>
        <p:spPr>
          <a:xfrm>
            <a:off x="4860000" y="4320000"/>
            <a:ext cx="4315680" cy="535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Replace the categorical variables with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their dummy counterparts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4" name="CustomShape 10"/>
          <p:cNvSpPr/>
          <p:nvPr/>
        </p:nvSpPr>
        <p:spPr>
          <a:xfrm>
            <a:off x="1440000" y="4860000"/>
            <a:ext cx="2875680" cy="535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5" name="CustomShape 11"/>
          <p:cNvSpPr/>
          <p:nvPr/>
        </p:nvSpPr>
        <p:spPr>
          <a:xfrm>
            <a:off x="1803600" y="5940000"/>
            <a:ext cx="1615680" cy="5356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6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15"/>
          <p:cNvSpPr/>
          <p:nvPr/>
        </p:nvSpPr>
        <p:spPr>
          <a:xfrm flipH="1">
            <a:off x="3960000" y="46764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16"/>
          <p:cNvSpPr/>
          <p:nvPr/>
        </p:nvSpPr>
        <p:spPr>
          <a:xfrm flipH="1">
            <a:off x="2700000" y="540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8470833-70E7-4ADE-8F78-4E8FF62CAB7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B97990C-AA15-4DD5-AB63-358E8E7EF3A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770040" y="180648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09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09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A75D2E9-EC98-40D1-BE3F-18944ED4A55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720000" y="1874880"/>
            <a:ext cx="1050948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circles and markers on all launch sites on the world map using the coordinates of launch-sites.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For each launches in the data frame,then we, added a folium.Marker to marker cluster and we distinguished the mission success of launch records by using </a:t>
            </a:r>
            <a:r>
              <a:rPr b="0" lang="en-US" sz="1800" spc="-1" strike="noStrike">
                <a:solidFill>
                  <a:srgbClr val="158466"/>
                </a:solidFill>
                <a:latin typeface="Abadi"/>
                <a:ea typeface="DejaVu Sans"/>
              </a:rPr>
              <a:t>green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markers for </a:t>
            </a:r>
            <a:r>
              <a:rPr b="0" lang="en-US" sz="1800" spc="-1" strike="noStrike">
                <a:solidFill>
                  <a:srgbClr val="158466"/>
                </a:solidFill>
                <a:latin typeface="Abadi"/>
                <a:ea typeface="DejaVu Sans"/>
              </a:rPr>
              <a:t>successful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mission outcomes and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red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ones for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failed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Then we marked down a point on the closest coastline using ‘MousePosition’ and calculated the distance between the coastline point and the launch site.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badi"/>
                <a:ea typeface="DejaVu Sans"/>
              </a:rPr>
              <a:t>After obtaining its coordinate, create a folium.Marker to show the distance and then we drew a PolyLine between a launch site to the selected coastline point.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</a:t>
            </a: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to the notebook containing the codes and result of interactive map with folium.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F6CD3A-0EEF-40E0-8963-29A92CD906F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1C521CE-F29A-4F7E-98FE-52B4C99DEE0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8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Scikit-Learn library was used to create ML classifier models for this capstone.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the previously wrangled version of data(cleaned and feature engineered) to train our models.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Then we use a standard scaler to normalize all the variables and their values.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To avoiding over-fitting we first split the data to test and train data with random state of 2 and the test to train ratio of 0.2.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K-nearest neighbor, decision tree, support vector machine and logistic regression models in this predictive analysis.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created grid searches for each model to find best parameters for them.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train data to train the models and test data to get the accuracy which was the performance metric.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Upon testing we found that all the 4 models performed equally well when using the particular test set and sets of parameters.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6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the link to my notebook in my project capstone repository in Github containing  ML codes and results and texts.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Flowchart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1260000" y="1620000"/>
            <a:ext cx="719640" cy="5396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2700000" y="1620000"/>
            <a:ext cx="2699640" cy="53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libraries and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wrangled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9" name="CustomShape 4"/>
          <p:cNvSpPr/>
          <p:nvPr/>
        </p:nvSpPr>
        <p:spPr>
          <a:xfrm>
            <a:off x="2880000" y="3600000"/>
            <a:ext cx="2339640" cy="35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 Train Split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0" name="CustomShape 5"/>
          <p:cNvSpPr/>
          <p:nvPr/>
        </p:nvSpPr>
        <p:spPr>
          <a:xfrm>
            <a:off x="2880000" y="4500000"/>
            <a:ext cx="2339640" cy="35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Initiate model objects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1" name="CustomShape 6"/>
          <p:cNvSpPr/>
          <p:nvPr/>
        </p:nvSpPr>
        <p:spPr>
          <a:xfrm>
            <a:off x="2340000" y="5220000"/>
            <a:ext cx="3599640" cy="71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dictionaries of possible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parameters of all the models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gridsearch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2" name="CustomShape 7"/>
          <p:cNvSpPr/>
          <p:nvPr/>
        </p:nvSpPr>
        <p:spPr>
          <a:xfrm>
            <a:off x="7200000" y="1440000"/>
            <a:ext cx="3419640" cy="71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Initiate gridsearch objects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each models as estimators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paramter dictionaries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3" name="CustomShape 8"/>
          <p:cNvSpPr/>
          <p:nvPr/>
        </p:nvSpPr>
        <p:spPr>
          <a:xfrm>
            <a:off x="2700000" y="2520000"/>
            <a:ext cx="2699640" cy="53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Normalize features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Standardscaler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4" name="Line 9"/>
          <p:cNvSpPr/>
          <p:nvPr/>
        </p:nvSpPr>
        <p:spPr>
          <a:xfrm>
            <a:off x="1980000" y="198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Line 10"/>
          <p:cNvSpPr/>
          <p:nvPr/>
        </p:nvSpPr>
        <p:spPr>
          <a:xfrm>
            <a:off x="3960000" y="216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11"/>
          <p:cNvSpPr/>
          <p:nvPr/>
        </p:nvSpPr>
        <p:spPr>
          <a:xfrm>
            <a:off x="3960000" y="30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Line 12"/>
          <p:cNvSpPr/>
          <p:nvPr/>
        </p:nvSpPr>
        <p:spPr>
          <a:xfrm>
            <a:off x="3960000" y="39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13"/>
          <p:cNvSpPr/>
          <p:nvPr/>
        </p:nvSpPr>
        <p:spPr>
          <a:xfrm>
            <a:off x="3960000" y="48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Line 14"/>
          <p:cNvSpPr/>
          <p:nvPr/>
        </p:nvSpPr>
        <p:spPr>
          <a:xfrm flipV="1">
            <a:off x="5940000" y="1980000"/>
            <a:ext cx="1260000" cy="360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15"/>
          <p:cNvSpPr/>
          <p:nvPr/>
        </p:nvSpPr>
        <p:spPr>
          <a:xfrm>
            <a:off x="7380000" y="2700000"/>
            <a:ext cx="3059640" cy="35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 the data using train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1" name="CustomShape 16"/>
          <p:cNvSpPr/>
          <p:nvPr/>
        </p:nvSpPr>
        <p:spPr>
          <a:xfrm>
            <a:off x="7380000" y="3420000"/>
            <a:ext cx="3059640" cy="71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 the data using test data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measure the performance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“score” method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2" name="CustomShape 17"/>
          <p:cNvSpPr/>
          <p:nvPr/>
        </p:nvSpPr>
        <p:spPr>
          <a:xfrm>
            <a:off x="7380000" y="4500000"/>
            <a:ext cx="3059640" cy="71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confusion matrices of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Each models and bargraph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compare model scores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3" name="CustomShape 18"/>
          <p:cNvSpPr/>
          <p:nvPr/>
        </p:nvSpPr>
        <p:spPr>
          <a:xfrm>
            <a:off x="7920000" y="5760000"/>
            <a:ext cx="1619640" cy="3596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4" name="Line 19"/>
          <p:cNvSpPr/>
          <p:nvPr/>
        </p:nvSpPr>
        <p:spPr>
          <a:xfrm>
            <a:off x="8820000" y="21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Line 20"/>
          <p:cNvSpPr/>
          <p:nvPr/>
        </p:nvSpPr>
        <p:spPr>
          <a:xfrm>
            <a:off x="8820000" y="306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Line 21"/>
          <p:cNvSpPr/>
          <p:nvPr/>
        </p:nvSpPr>
        <p:spPr>
          <a:xfrm>
            <a:off x="8820000" y="414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22"/>
          <p:cNvSpPr/>
          <p:nvPr/>
        </p:nvSpPr>
        <p:spPr>
          <a:xfrm flipH="1">
            <a:off x="8820000" y="522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840960" y="1807200"/>
            <a:ext cx="7062480" cy="16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B2649ED-BB83-47F8-8848-0A6E6BC91E8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1CBBD391-CACD-4F08-A2E0-A53F602FCCD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958680" y="2113200"/>
            <a:ext cx="5160960" cy="33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3A0D6F2-4A13-4C93-82D8-A2D13B6EE0E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865080" y="2057400"/>
            <a:ext cx="392616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2160000" y="1260000"/>
            <a:ext cx="7197120" cy="413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609120" y="1811160"/>
            <a:ext cx="5351400" cy="3560760"/>
          </a:xfrm>
          <a:prstGeom prst="rect">
            <a:avLst/>
          </a:prstGeom>
          <a:ln w="0">
            <a:noFill/>
          </a:ln>
        </p:spPr>
      </p:pic>
      <p:sp>
        <p:nvSpPr>
          <p:cNvPr id="469" name="CustomShape 2"/>
          <p:cNvSpPr/>
          <p:nvPr/>
        </p:nvSpPr>
        <p:spPr>
          <a:xfrm>
            <a:off x="6231960" y="1604520"/>
            <a:ext cx="5351400" cy="39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shows the relationship between flight number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DejaVu Sans"/>
              </a:rPr>
              <a:t>successful missions are orange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failed missions are blue in colour.</a:t>
            </a:r>
            <a:endParaRPr b="0" lang="en-IN" sz="1800" spc="-1" strike="noStrike"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horizontal axis shows the flight number.</a:t>
            </a:r>
            <a:endParaRPr b="0" lang="en-IN" sz="1800" spc="-1" strike="noStrike"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A297288-1105-44D5-AC74-060DEEFA4B6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8457120" cy="48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1"/>
          <a:stretch/>
        </p:blipFill>
        <p:spPr>
          <a:xfrm>
            <a:off x="540000" y="1604520"/>
            <a:ext cx="5397120" cy="4332600"/>
          </a:xfrm>
          <a:prstGeom prst="rect">
            <a:avLst/>
          </a:prstGeom>
          <a:ln w="0">
            <a:noFill/>
          </a:ln>
        </p:spPr>
      </p:pic>
      <p:sp>
        <p:nvSpPr>
          <p:cNvPr id="475" name="CustomShape 2"/>
          <p:cNvSpPr/>
          <p:nvPr/>
        </p:nvSpPr>
        <p:spPr>
          <a:xfrm>
            <a:off x="6232320" y="1604520"/>
            <a:ext cx="5351400" cy="39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This scatter plot shows the relationship between payload mass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successful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orange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in colour and datapoints of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failed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 blue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in colour.</a:t>
            </a:r>
            <a:endParaRPr b="0" lang="en-IN" sz="1800" spc="-1" strike="noStrike"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horizontal axis shows the payload mass(in KG).</a:t>
            </a:r>
            <a:endParaRPr b="0" lang="en-IN" sz="1800" spc="-1" strike="noStrike"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F3D1996-56DA-47DC-8F88-F7FAEA7B0E2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770040" y="2082240"/>
            <a:ext cx="392616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2"/>
          <a:stretch/>
        </p:blipFill>
        <p:spPr>
          <a:xfrm>
            <a:off x="1080000" y="1345680"/>
            <a:ext cx="9357480" cy="467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352EB22-EFBA-4477-9B4F-87939597005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770040" y="2082240"/>
            <a:ext cx="392616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725400" y="1604520"/>
            <a:ext cx="5119560" cy="3974760"/>
          </a:xfrm>
          <a:prstGeom prst="rect">
            <a:avLst/>
          </a:prstGeom>
          <a:ln w="0">
            <a:noFill/>
          </a:ln>
        </p:spPr>
      </p:pic>
      <p:sp>
        <p:nvSpPr>
          <p:cNvPr id="485" name="CustomShape 5"/>
          <p:cNvSpPr/>
          <p:nvPr/>
        </p:nvSpPr>
        <p:spPr>
          <a:xfrm>
            <a:off x="6231960" y="1604520"/>
            <a:ext cx="5351760" cy="39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column chart shows the average success rate of space missions launched to different types of orbits.</a:t>
            </a:r>
            <a:endParaRPr b="0" lang="en-IN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Those orbital targets are Sun Synchronous Orbit, Polar Orbit,  International Space Station, (High/Low/Middle/Very-Low) Earth Orbit, Geostationary  Orbit, Geostationary Transfer Orbit and First Lagrangian Point(ESA L1).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2E4CC7C-768E-43C6-8680-133FAE05053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770040" y="2069640"/>
            <a:ext cx="392616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2"/>
          <a:stretch/>
        </p:blipFill>
        <p:spPr>
          <a:xfrm>
            <a:off x="1080000" y="1800000"/>
            <a:ext cx="5158800" cy="3539880"/>
          </a:xfrm>
          <a:prstGeom prst="rect">
            <a:avLst/>
          </a:prstGeom>
          <a:ln w="0">
            <a:noFill/>
          </a:ln>
        </p:spPr>
      </p:pic>
      <p:sp>
        <p:nvSpPr>
          <p:cNvPr id="490" name="CustomShape 4"/>
          <p:cNvSpPr/>
          <p:nvPr/>
        </p:nvSpPr>
        <p:spPr>
          <a:xfrm>
            <a:off x="6480000" y="1800000"/>
            <a:ext cx="4677480" cy="18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flight number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F72095A-1124-4DDE-BE48-CEAB8FF17EC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770040" y="2057400"/>
            <a:ext cx="392616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2"/>
          <a:stretch/>
        </p:blipFill>
        <p:spPr>
          <a:xfrm>
            <a:off x="770040" y="1857600"/>
            <a:ext cx="5149440" cy="3539880"/>
          </a:xfrm>
          <a:prstGeom prst="rect">
            <a:avLst/>
          </a:prstGeom>
          <a:ln w="0">
            <a:noFill/>
          </a:ln>
        </p:spPr>
      </p:pic>
      <p:sp>
        <p:nvSpPr>
          <p:cNvPr id="495" name="CustomShape 4"/>
          <p:cNvSpPr/>
          <p:nvPr/>
        </p:nvSpPr>
        <p:spPr>
          <a:xfrm>
            <a:off x="6300000" y="1800000"/>
            <a:ext cx="4857480" cy="443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pay load mass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payload mass given here in the horizontal axis is in the unit of Killogram.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missions with heavier payloads are more likely to be successfull.</a:t>
            </a:r>
            <a:endParaRPr b="0" lang="en-IN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case of lighter payloads, 1</a:t>
            </a:r>
            <a:r>
              <a:rPr b="0" lang="en-IN" sz="1800" spc="-1" strike="noStrike" baseline="14000000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Lagrangian point, Sun Synchronous Orbit and High Earth Orbit mission are more likely be successful.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7E6A8C9-4093-47BF-8BE7-0A1D54839F2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770040" y="2069640"/>
            <a:ext cx="392616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900000" y="1688760"/>
            <a:ext cx="4663440" cy="3463560"/>
          </a:xfrm>
          <a:prstGeom prst="rect">
            <a:avLst/>
          </a:prstGeom>
          <a:ln w="0">
            <a:noFill/>
          </a:ln>
        </p:spPr>
      </p:pic>
      <p:sp>
        <p:nvSpPr>
          <p:cNvPr id="500" name="CustomShape 4"/>
          <p:cNvSpPr/>
          <p:nvPr/>
        </p:nvSpPr>
        <p:spPr>
          <a:xfrm>
            <a:off x="6120000" y="1620000"/>
            <a:ext cx="5037480" cy="18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graph shows the average success rate of different orbital destinations over the year.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a positive trend here where space launches are more likely to be successful in each successive year than the previous one in all orbit types.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C90824-0117-4236-B502-1BEF6A15AC5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2"/>
          <a:stretch/>
        </p:blipFill>
        <p:spPr>
          <a:xfrm>
            <a:off x="1457640" y="2355840"/>
            <a:ext cx="3940200" cy="2502000"/>
          </a:xfrm>
          <a:prstGeom prst="rect">
            <a:avLst/>
          </a:prstGeom>
          <a:ln w="0">
            <a:noFill/>
          </a:ln>
        </p:spPr>
      </p:pic>
      <p:sp>
        <p:nvSpPr>
          <p:cNvPr id="505" name="TextShape 4"/>
          <p:cNvSpPr txBox="1"/>
          <p:nvPr/>
        </p:nvSpPr>
        <p:spPr>
          <a:xfrm>
            <a:off x="6300000" y="1825560"/>
            <a:ext cx="486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query seeks the names of the unique launch sites in the space mission.</a:t>
            </a:r>
            <a:endParaRPr b="0" lang="en-IN" sz="1800" spc="-1" strike="noStrike">
              <a:latin typeface="Arial"/>
            </a:endParaRPr>
          </a:p>
          <a:p>
            <a:r>
              <a:rPr b="0" lang="en-IN" sz="1800" spc="-1" strike="noStrike">
                <a:latin typeface="Arial"/>
              </a:rPr>
              <a:t>And we can see the 4 sites as result.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666D345F-7FE1-4A38-9039-020EDB05980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959040" y="2684880"/>
            <a:ext cx="4011840" cy="10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A1B7938-B064-4E93-97C6-1BA85D545F5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2"/>
          <a:stretch/>
        </p:blipFill>
        <p:spPr>
          <a:xfrm>
            <a:off x="828360" y="1440000"/>
            <a:ext cx="9969480" cy="3209760"/>
          </a:xfrm>
          <a:prstGeom prst="rect">
            <a:avLst/>
          </a:prstGeom>
          <a:ln w="0">
            <a:noFill/>
          </a:ln>
        </p:spPr>
      </p:pic>
      <p:sp>
        <p:nvSpPr>
          <p:cNvPr id="510" name="TextShape 4"/>
          <p:cNvSpPr txBox="1"/>
          <p:nvPr/>
        </p:nvSpPr>
        <p:spPr>
          <a:xfrm>
            <a:off x="900000" y="4860000"/>
            <a:ext cx="1008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query seeks 5 records where launch sites begin with the string 'CCA' and we can see the result above.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70C787B-735E-4EDC-9332-6A54264262B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2"/>
          <a:stretch/>
        </p:blipFill>
        <p:spPr>
          <a:xfrm>
            <a:off x="900000" y="1980000"/>
            <a:ext cx="4204800" cy="3057840"/>
          </a:xfrm>
          <a:prstGeom prst="rect">
            <a:avLst/>
          </a:prstGeom>
          <a:ln w="0">
            <a:noFill/>
          </a:ln>
        </p:spPr>
      </p:pic>
      <p:sp>
        <p:nvSpPr>
          <p:cNvPr id="515" name="TextShape 4"/>
          <p:cNvSpPr txBox="1"/>
          <p:nvPr/>
        </p:nvSpPr>
        <p:spPr>
          <a:xfrm>
            <a:off x="6120000" y="1800000"/>
            <a:ext cx="450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query resulted in the total payload mass carried by boosters launched by NASA (CRS).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0C01BED-B8E1-4F0A-BF8C-F74890A8217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2"/>
          <a:stretch/>
        </p:blipFill>
        <p:spPr>
          <a:xfrm>
            <a:off x="900000" y="2700000"/>
            <a:ext cx="3921120" cy="1825920"/>
          </a:xfrm>
          <a:prstGeom prst="rect">
            <a:avLst/>
          </a:prstGeom>
          <a:ln w="0">
            <a:noFill/>
          </a:ln>
        </p:spPr>
      </p:pic>
      <p:sp>
        <p:nvSpPr>
          <p:cNvPr id="520" name="TextShape 4"/>
          <p:cNvSpPr txBox="1"/>
          <p:nvPr/>
        </p:nvSpPr>
        <p:spPr>
          <a:xfrm>
            <a:off x="6300000" y="2700000"/>
            <a:ext cx="396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SQL query showed the average payload mass carried by booster version F9 v1.1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3D28908-17C4-4775-9843-081F0B78D93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22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24" name="" descr=""/>
          <p:cNvPicPr/>
          <p:nvPr/>
        </p:nvPicPr>
        <p:blipFill>
          <a:blip r:embed="rId2"/>
          <a:stretch/>
        </p:blipFill>
        <p:spPr>
          <a:xfrm>
            <a:off x="1107360" y="2520000"/>
            <a:ext cx="3930480" cy="1892520"/>
          </a:xfrm>
          <a:prstGeom prst="rect">
            <a:avLst/>
          </a:prstGeom>
          <a:ln w="0">
            <a:noFill/>
          </a:ln>
        </p:spPr>
      </p:pic>
      <p:sp>
        <p:nvSpPr>
          <p:cNvPr id="525" name="TextShape 4"/>
          <p:cNvSpPr txBox="1"/>
          <p:nvPr/>
        </p:nvSpPr>
        <p:spPr>
          <a:xfrm>
            <a:off x="6300000" y="2520000"/>
            <a:ext cx="414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query got us date when the first successful landing outcome in ground pad was acheived.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77A6048-1DF0-4E04-9C0D-C513BE2B4C8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2"/>
          <a:stretch/>
        </p:blipFill>
        <p:spPr>
          <a:xfrm>
            <a:off x="1980000" y="1389240"/>
            <a:ext cx="7016400" cy="2568600"/>
          </a:xfrm>
          <a:prstGeom prst="rect">
            <a:avLst/>
          </a:prstGeom>
          <a:ln w="0">
            <a:noFill/>
          </a:ln>
        </p:spPr>
      </p:pic>
      <p:sp>
        <p:nvSpPr>
          <p:cNvPr id="530" name="TextShape 4"/>
          <p:cNvSpPr txBox="1"/>
          <p:nvPr/>
        </p:nvSpPr>
        <p:spPr>
          <a:xfrm>
            <a:off x="1260000" y="4320000"/>
            <a:ext cx="93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postgres query listed the names of the boosters which have success in drone ship and have payload mass greater than 4000 but less than 6000.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1EDD608-FC44-4072-8B7F-A9B4BAE2162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2"/>
          <a:stretch/>
        </p:blipFill>
        <p:spPr>
          <a:xfrm>
            <a:off x="1116720" y="2160000"/>
            <a:ext cx="3921120" cy="2587680"/>
          </a:xfrm>
          <a:prstGeom prst="rect">
            <a:avLst/>
          </a:prstGeom>
          <a:ln w="0">
            <a:noFill/>
          </a:ln>
        </p:spPr>
      </p:pic>
      <p:sp>
        <p:nvSpPr>
          <p:cNvPr id="535" name="TextShape 4"/>
          <p:cNvSpPr txBox="1"/>
          <p:nvPr/>
        </p:nvSpPr>
        <p:spPr>
          <a:xfrm>
            <a:off x="5760000" y="2880000"/>
            <a:ext cx="48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sql query showed the total value counts of each mission outcomes.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0659150-BD5E-4AC5-8620-8F00F152C46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5625720" cy="4568760"/>
          </a:xfrm>
          <a:prstGeom prst="rect">
            <a:avLst/>
          </a:prstGeom>
          <a:ln w="0">
            <a:noFill/>
          </a:ln>
        </p:spPr>
      </p:pic>
      <p:sp>
        <p:nvSpPr>
          <p:cNvPr id="540" name="TextShape 4"/>
          <p:cNvSpPr txBox="1"/>
          <p:nvPr/>
        </p:nvSpPr>
        <p:spPr>
          <a:xfrm>
            <a:off x="7380000" y="2160000"/>
            <a:ext cx="360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query provides us the list of the booster_versions which have carried the maximum payload mass.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1EF96C5-C027-4A2E-B9B4-6E345B7306D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44" name="" descr=""/>
          <p:cNvPicPr/>
          <p:nvPr/>
        </p:nvPicPr>
        <p:blipFill>
          <a:blip r:embed="rId2"/>
          <a:stretch/>
        </p:blipFill>
        <p:spPr>
          <a:xfrm>
            <a:off x="1800000" y="1440000"/>
            <a:ext cx="6949800" cy="2149560"/>
          </a:xfrm>
          <a:prstGeom prst="rect">
            <a:avLst/>
          </a:prstGeom>
          <a:ln w="0">
            <a:noFill/>
          </a:ln>
        </p:spPr>
      </p:pic>
      <p:sp>
        <p:nvSpPr>
          <p:cNvPr id="545" name="TextShape 4"/>
          <p:cNvSpPr txBox="1"/>
          <p:nvPr/>
        </p:nvSpPr>
        <p:spPr>
          <a:xfrm>
            <a:off x="1620000" y="4320000"/>
            <a:ext cx="81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query lists the failed landing_outcomes in drone ship, their booster versions, and launch site names for in year 2015.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ED00B02-C074-4D1E-AB4B-A34C6BDF9F2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4825800" cy="3930480"/>
          </a:xfrm>
          <a:prstGeom prst="rect">
            <a:avLst/>
          </a:prstGeom>
          <a:ln w="0">
            <a:noFill/>
          </a:ln>
        </p:spPr>
      </p:pic>
      <p:sp>
        <p:nvSpPr>
          <p:cNvPr id="550" name="TextShape 4"/>
          <p:cNvSpPr txBox="1"/>
          <p:nvPr/>
        </p:nvSpPr>
        <p:spPr>
          <a:xfrm>
            <a:off x="6300000" y="1620000"/>
            <a:ext cx="432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query ranks the count of landing outcomes between the date 2010-06-04 and 2017-03-20, in descending order.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F1211EA1-3AB7-4467-A6F8-9AEE8591ED5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828000" y="538560"/>
            <a:ext cx="105238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958680" y="2521440"/>
            <a:ext cx="5654880" cy="189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48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248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FA3D989-7E65-447F-B825-E6FE63B3A90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89CD559-67FB-4903-B1C1-66507A73B56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00BA41D-CEC4-40AD-AD80-A34E000E345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770040" y="1690560"/>
            <a:ext cx="8591760" cy="43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C9A46FF-7C79-496A-AB90-043FB945560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63" name="CustomShape 2"/>
          <p:cNvSpPr/>
          <p:nvPr/>
        </p:nvSpPr>
        <p:spPr>
          <a:xfrm>
            <a:off x="770040" y="1825560"/>
            <a:ext cx="973944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2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rate of different launch sites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7018200" cy="436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0D6744B-70DD-4E19-88FA-223BA6F5415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734040" y="1825560"/>
            <a:ext cx="1054548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with the highest success rate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69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6284160" cy="4637520"/>
          </a:xfrm>
          <a:prstGeom prst="rect">
            <a:avLst/>
          </a:prstGeom>
          <a:ln w="0">
            <a:noFill/>
          </a:ln>
        </p:spPr>
      </p:pic>
      <p:sp>
        <p:nvSpPr>
          <p:cNvPr id="570" name="CustomShape 4"/>
          <p:cNvSpPr/>
          <p:nvPr/>
        </p:nvSpPr>
        <p:spPr>
          <a:xfrm>
            <a:off x="7185960" y="1440000"/>
            <a:ext cx="415224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140EE94-AAC5-4356-8751-B6AFA933472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770040" y="1825560"/>
            <a:ext cx="1040868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 Launch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Outcome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74" name="" descr=""/>
          <p:cNvPicPr/>
          <p:nvPr/>
        </p:nvPicPr>
        <p:blipFill>
          <a:blip r:embed="rId2"/>
          <a:stretch/>
        </p:blipFill>
        <p:spPr>
          <a:xfrm>
            <a:off x="1620000" y="1224000"/>
            <a:ext cx="9489960" cy="3814200"/>
          </a:xfrm>
          <a:prstGeom prst="rect">
            <a:avLst/>
          </a:prstGeom>
          <a:ln w="0">
            <a:noFill/>
          </a:ln>
        </p:spPr>
      </p:pic>
      <p:sp>
        <p:nvSpPr>
          <p:cNvPr id="575" name="CustomShape 4"/>
          <p:cNvSpPr/>
          <p:nvPr/>
        </p:nvSpPr>
        <p:spPr>
          <a:xfrm>
            <a:off x="1440000" y="5400000"/>
            <a:ext cx="917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here that ‘FT’  booster version category has higher success rate.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76CFBA0-21B4-4820-A413-042235850AB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770040" y="2082240"/>
            <a:ext cx="531972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2"/>
          <a:stretch/>
        </p:blipFill>
        <p:spPr>
          <a:xfrm>
            <a:off x="900000" y="1031760"/>
            <a:ext cx="6941880" cy="4856040"/>
          </a:xfrm>
          <a:prstGeom prst="rect">
            <a:avLst/>
          </a:prstGeom>
          <a:ln w="0">
            <a:noFill/>
          </a:ln>
        </p:spPr>
      </p:pic>
      <p:sp>
        <p:nvSpPr>
          <p:cNvPr id="581" name="CustomShape 4"/>
          <p:cNvSpPr/>
          <p:nvPr/>
        </p:nvSpPr>
        <p:spPr>
          <a:xfrm>
            <a:off x="7920000" y="1260000"/>
            <a:ext cx="377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we can see, all the </a:t>
            </a:r>
            <a:r>
              <a:rPr b="0" lang="en-IN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rial"/>
                <a:ea typeface="DejaVu Sans"/>
                <a:hlinkClick r:id="rId3"/>
              </a:rPr>
              <a:t>models</a:t>
            </a:r>
            <a:r>
              <a:rPr b="0" lang="en-IN" sz="1800" spc="-1" strike="noStrike">
                <a:solidFill>
                  <a:srgbClr val="0563c1"/>
                </a:solidFill>
                <a:highlight>
                  <a:srgbClr val="ffffff"/>
                </a:highlight>
                <a:latin typeface="Arial"/>
                <a:ea typeface="DejaVu Sans"/>
              </a:rPr>
              <a:t> perform equally well on test sets.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572623D-0885-4D10-A2F4-76FFAC72830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83" name="CustomShape 2"/>
          <p:cNvSpPr/>
          <p:nvPr/>
        </p:nvSpPr>
        <p:spPr>
          <a:xfrm>
            <a:off x="770040" y="2057400"/>
            <a:ext cx="947196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85" name="" descr=""/>
          <p:cNvPicPr/>
          <p:nvPr/>
        </p:nvPicPr>
        <p:blipFill>
          <a:blip r:embed="rId2"/>
          <a:stretch/>
        </p:blipFill>
        <p:spPr>
          <a:xfrm>
            <a:off x="1071360" y="1620000"/>
            <a:ext cx="4867200" cy="3775680"/>
          </a:xfrm>
          <a:prstGeom prst="rect">
            <a:avLst/>
          </a:prstGeom>
          <a:ln w="0">
            <a:noFill/>
          </a:ln>
        </p:spPr>
      </p:pic>
      <p:sp>
        <p:nvSpPr>
          <p:cNvPr id="586" name="CustomShape 4"/>
          <p:cNvSpPr/>
          <p:nvPr/>
        </p:nvSpPr>
        <p:spPr>
          <a:xfrm>
            <a:off x="6660000" y="1800000"/>
            <a:ext cx="449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the confusion matrix of KNN model as well as of others too since all of them performed equally upon being given the testset.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9448920" y="6356520"/>
            <a:ext cx="273708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B68BB0D-1FD2-44CE-A7B5-64A00D0801E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9E62DED-B05A-4B8B-BEA3-3A1F21938DD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88" name="CustomShape 2"/>
          <p:cNvSpPr/>
          <p:nvPr/>
        </p:nvSpPr>
        <p:spPr>
          <a:xfrm>
            <a:off x="770040" y="1874880"/>
            <a:ext cx="589788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DE2D4C2-7AD1-45B7-BDCD-66FF1BA93FE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50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770040" y="1859400"/>
            <a:ext cx="1050948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92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6BCA29B-9B1E-4437-9E2C-54A4441EC0C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770040" y="1580760"/>
            <a:ext cx="10098720" cy="520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24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24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24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24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24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24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24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248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248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89AD704-A65E-4FB3-981C-657E9C00E9C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770040" y="1825560"/>
            <a:ext cx="10509480" cy="43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</a:t>
            </a:r>
            <a:r>
              <a:rPr b="0" lang="en-US" sz="2200" spc="-1" strike="noStrike">
                <a:solidFill>
                  <a:srgbClr val="e6e905"/>
                </a:solidFill>
                <a:latin typeface="Abadi"/>
                <a:ea typeface="DejaVu Sans"/>
              </a:rPr>
              <a:t>SpaceX API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DF64546-AD8E-46B9-BE0E-729C8AE2B48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820800" y="1800360"/>
            <a:ext cx="4634280" cy="42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5910120" y="1792440"/>
            <a:ext cx="5454720" cy="42008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73" name="CustomShape 5"/>
          <p:cNvSpPr/>
          <p:nvPr/>
        </p:nvSpPr>
        <p:spPr>
          <a:xfrm>
            <a:off x="5940000" y="1800000"/>
            <a:ext cx="1434600" cy="3546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4" name="CustomShape 6"/>
          <p:cNvSpPr/>
          <p:nvPr/>
        </p:nvSpPr>
        <p:spPr>
          <a:xfrm>
            <a:off x="8280000" y="1972440"/>
            <a:ext cx="2694600" cy="5421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5" name="CustomShape 7"/>
          <p:cNvSpPr/>
          <p:nvPr/>
        </p:nvSpPr>
        <p:spPr>
          <a:xfrm>
            <a:off x="6120000" y="3060000"/>
            <a:ext cx="3054600" cy="7146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6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0"/>
          <p:cNvSpPr/>
          <p:nvPr/>
        </p:nvSpPr>
        <p:spPr>
          <a:xfrm>
            <a:off x="7740000" y="3960000"/>
            <a:ext cx="3414600" cy="7146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79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2"/>
          <p:cNvSpPr/>
          <p:nvPr/>
        </p:nvSpPr>
        <p:spPr>
          <a:xfrm>
            <a:off x="6143400" y="4860000"/>
            <a:ext cx="4471200" cy="3546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1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4"/>
          <p:cNvSpPr/>
          <p:nvPr/>
        </p:nvSpPr>
        <p:spPr>
          <a:xfrm>
            <a:off x="7560000" y="5580000"/>
            <a:ext cx="1794600" cy="3546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3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8714880" y="6025680"/>
            <a:ext cx="27370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E5E12AB-1AEE-436F-B424-B2C01008B7E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922320" y="1792440"/>
            <a:ext cx="392616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2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770040" y="53856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4"/>
          <p:cNvSpPr/>
          <p:nvPr/>
        </p:nvSpPr>
        <p:spPr>
          <a:xfrm>
            <a:off x="922320" y="691200"/>
            <a:ext cx="1050948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5910120" y="1792440"/>
            <a:ext cx="5454720" cy="42008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89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7"/>
          <p:cNvSpPr/>
          <p:nvPr/>
        </p:nvSpPr>
        <p:spPr>
          <a:xfrm>
            <a:off x="5910120" y="1792440"/>
            <a:ext cx="5454720" cy="42008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1" name="CustomShape 8"/>
          <p:cNvSpPr/>
          <p:nvPr/>
        </p:nvSpPr>
        <p:spPr>
          <a:xfrm>
            <a:off x="5940000" y="1800000"/>
            <a:ext cx="1434600" cy="3546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2" name="CustomShape 9"/>
          <p:cNvSpPr/>
          <p:nvPr/>
        </p:nvSpPr>
        <p:spPr>
          <a:xfrm>
            <a:off x="8280000" y="1972440"/>
            <a:ext cx="2694600" cy="5421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3" name="CustomShape 10"/>
          <p:cNvSpPr/>
          <p:nvPr/>
        </p:nvSpPr>
        <p:spPr>
          <a:xfrm>
            <a:off x="6120000" y="3060720"/>
            <a:ext cx="3054600" cy="7146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4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2"/>
          <p:cNvSpPr/>
          <p:nvPr/>
        </p:nvSpPr>
        <p:spPr>
          <a:xfrm>
            <a:off x="7740000" y="3960720"/>
            <a:ext cx="3414600" cy="7146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6" name="CustomShape 13"/>
          <p:cNvSpPr/>
          <p:nvPr/>
        </p:nvSpPr>
        <p:spPr>
          <a:xfrm>
            <a:off x="6143400" y="4860000"/>
            <a:ext cx="3031920" cy="8953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7" name="CustomShape 14"/>
          <p:cNvSpPr/>
          <p:nvPr/>
        </p:nvSpPr>
        <p:spPr>
          <a:xfrm>
            <a:off x="9540000" y="5400000"/>
            <a:ext cx="1464840" cy="3546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8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2022-02-01T13:15:46Z</dcterms:modified>
  <cp:revision>268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